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04C"/>
    <a:srgbClr val="111B41"/>
    <a:srgbClr val="0F1B41"/>
    <a:srgbClr val="0F1A41"/>
    <a:srgbClr val="0F113D"/>
    <a:srgbClr val="061546"/>
    <a:srgbClr val="090D57"/>
    <a:srgbClr val="070A41"/>
    <a:srgbClr val="070A45"/>
    <a:srgbClr val="051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298" autoAdjust="0"/>
  </p:normalViewPr>
  <p:slideViewPr>
    <p:cSldViewPr snapToGrid="0" showGuides="1">
      <p:cViewPr varScale="1">
        <p:scale>
          <a:sx n="102" d="100"/>
          <a:sy n="102" d="100"/>
        </p:scale>
        <p:origin x="1866" y="96"/>
      </p:cViewPr>
      <p:guideLst>
        <p:guide orient="horz" pos="2160"/>
        <p:guide pos="2880"/>
      </p:guideLst>
    </p:cSldViewPr>
  </p:slideViewPr>
  <p:outlineViewPr>
    <p:cViewPr>
      <p:scale>
        <a:sx n="33" d="100"/>
        <a:sy n="33" d="100"/>
      </p:scale>
      <p:origin x="0" y="-4560"/>
    </p:cViewPr>
  </p:outlineViewPr>
  <p:notesTextViewPr>
    <p:cViewPr>
      <p:scale>
        <a:sx n="1" d="1"/>
        <a:sy n="1" d="1"/>
      </p:scale>
      <p:origin x="0" y="0"/>
    </p:cViewPr>
  </p:notesTextViewPr>
  <p:notesViewPr>
    <p:cSldViewPr snapToGrid="0" showGuides="1">
      <p:cViewPr varScale="1">
        <p:scale>
          <a:sx n="86" d="100"/>
          <a:sy n="86" d="100"/>
        </p:scale>
        <p:origin x="378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win Yanpirat" userId="24a3ab09-1820-45e7-a22d-2310511fd23e" providerId="ADAL" clId="{50B29A0B-81B6-47AA-BC6A-A26BB8E2FECF}"/>
  </pc:docChgLst>
  <pc:docChgLst>
    <pc:chgData name="Nawin Yanpirat" userId="24a3ab09-1820-45e7-a22d-2310511fd23e" providerId="ADAL" clId="{473B616D-9829-4E08-A033-F1A93A953DC8}"/>
  </pc:docChgLst>
  <pc:docChgLst>
    <pc:chgData name="Nawin Yanpirat" userId="24a3ab09-1820-45e7-a22d-2310511fd23e" providerId="ADAL" clId="{4E55D670-A0C8-4731-9355-C0D4584396DC}"/>
    <pc:docChg chg="undo modSld">
      <pc:chgData name="Nawin Yanpirat" userId="24a3ab09-1820-45e7-a22d-2310511fd23e" providerId="ADAL" clId="{4E55D670-A0C8-4731-9355-C0D4584396DC}" dt="2020-01-09T09:47:24.603" v="124" actId="20577"/>
      <pc:docMkLst>
        <pc:docMk/>
      </pc:docMkLst>
      <pc:sldChg chg="modNotesTx">
        <pc:chgData name="Nawin Yanpirat" userId="24a3ab09-1820-45e7-a22d-2310511fd23e" providerId="ADAL" clId="{4E55D670-A0C8-4731-9355-C0D4584396DC}" dt="2020-01-09T09:47:05.783" v="123" actId="20577"/>
        <pc:sldMkLst>
          <pc:docMk/>
          <pc:sldMk cId="2603796490" sldId="269"/>
        </pc:sldMkLst>
      </pc:sldChg>
      <pc:sldChg chg="modNotesTx">
        <pc:chgData name="Nawin Yanpirat" userId="24a3ab09-1820-45e7-a22d-2310511fd23e" providerId="ADAL" clId="{4E55D670-A0C8-4731-9355-C0D4584396DC}" dt="2020-01-09T09:47:24.603" v="124" actId="20577"/>
        <pc:sldMkLst>
          <pc:docMk/>
          <pc:sldMk cId="3487990636" sldId="275"/>
        </pc:sldMkLst>
      </pc:sldChg>
    </pc:docChg>
  </pc:docChgLst>
  <pc:docChgLst>
    <pc:chgData name="Nawin Yanpirat" userId="24a3ab09-1820-45e7-a22d-2310511fd23e" providerId="ADAL" clId="{76461011-A551-48E8-9B4B-02DD181FB88C}"/>
  </pc:docChgLst>
  <pc:docChgLst>
    <pc:chgData name="Nawin Yanpirat" userId="24a3ab09-1820-45e7-a22d-2310511fd23e" providerId="ADAL" clId="{5F8E9AC9-8A60-44BD-8F46-5E7937D094F3}"/>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E419A-F0F8-411C-85FD-FB8499CC7306}" type="datetimeFigureOut">
              <a:rPr lang="en-US" smtClean="0"/>
              <a:t>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D2174-ECEE-4ED4-9D39-DA432483F437}" type="slidenum">
              <a:rPr lang="en-US" smtClean="0"/>
              <a:t>‹#›</a:t>
            </a:fld>
            <a:endParaRPr lang="en-US"/>
          </a:p>
        </p:txBody>
      </p:sp>
    </p:spTree>
    <p:extLst>
      <p:ext uri="{BB962C8B-B14F-4D97-AF65-F5344CB8AC3E}">
        <p14:creationId xmlns:p14="http://schemas.microsoft.com/office/powerpoint/2010/main" val="249230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 flying back to the truck with empty storage</a:t>
            </a:r>
          </a:p>
          <a:p>
            <a:endParaRPr lang="en-US" dirty="0"/>
          </a:p>
          <a:p>
            <a:r>
              <a:rPr lang="en-US" dirty="0"/>
              <a:t>Forbes News </a:t>
            </a:r>
          </a:p>
          <a:p>
            <a:r>
              <a:rPr lang="en-US" dirty="0"/>
              <a:t>https://www.forbes.com/sites/stevendennis/2017/08/09/many-unhappy-returns-e-commerces-achilles-heel/#13de443c4bf2</a:t>
            </a:r>
          </a:p>
          <a:p>
            <a:endParaRPr lang="en-US" dirty="0"/>
          </a:p>
        </p:txBody>
      </p:sp>
      <p:sp>
        <p:nvSpPr>
          <p:cNvPr id="4" name="Slide Number Placeholder 3"/>
          <p:cNvSpPr>
            <a:spLocks noGrp="1"/>
          </p:cNvSpPr>
          <p:nvPr>
            <p:ph type="sldNum" sz="quarter" idx="10"/>
          </p:nvPr>
        </p:nvSpPr>
        <p:spPr/>
        <p:txBody>
          <a:bodyPr/>
          <a:lstStyle/>
          <a:p>
            <a:fld id="{149D2174-ECEE-4ED4-9D39-DA432483F437}" type="slidenum">
              <a:rPr lang="en-US" smtClean="0"/>
              <a:t>3</a:t>
            </a:fld>
            <a:endParaRPr lang="en-US"/>
          </a:p>
        </p:txBody>
      </p:sp>
    </p:spTree>
    <p:extLst>
      <p:ext uri="{BB962C8B-B14F-4D97-AF65-F5344CB8AC3E}">
        <p14:creationId xmlns:p14="http://schemas.microsoft.com/office/powerpoint/2010/main" val="281604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12</a:t>
            </a:fld>
            <a:endParaRPr lang="en-US"/>
          </a:p>
        </p:txBody>
      </p:sp>
    </p:spTree>
    <p:extLst>
      <p:ext uri="{BB962C8B-B14F-4D97-AF65-F5344CB8AC3E}">
        <p14:creationId xmlns:p14="http://schemas.microsoft.com/office/powerpoint/2010/main" val="59714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13</a:t>
            </a:fld>
            <a:endParaRPr lang="en-US"/>
          </a:p>
        </p:txBody>
      </p:sp>
    </p:spTree>
    <p:extLst>
      <p:ext uri="{BB962C8B-B14F-4D97-AF65-F5344CB8AC3E}">
        <p14:creationId xmlns:p14="http://schemas.microsoft.com/office/powerpoint/2010/main" val="344657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green color</a:t>
            </a:r>
          </a:p>
        </p:txBody>
      </p:sp>
      <p:sp>
        <p:nvSpPr>
          <p:cNvPr id="4" name="Slide Number Placeholder 3"/>
          <p:cNvSpPr>
            <a:spLocks noGrp="1"/>
          </p:cNvSpPr>
          <p:nvPr>
            <p:ph type="sldNum" sz="quarter" idx="10"/>
          </p:nvPr>
        </p:nvSpPr>
        <p:spPr/>
        <p:txBody>
          <a:bodyPr/>
          <a:lstStyle/>
          <a:p>
            <a:fld id="{149D2174-ECEE-4ED4-9D39-DA432483F437}" type="slidenum">
              <a:rPr lang="en-US" smtClean="0"/>
              <a:t>14</a:t>
            </a:fld>
            <a:endParaRPr lang="en-US"/>
          </a:p>
        </p:txBody>
      </p:sp>
    </p:spTree>
    <p:extLst>
      <p:ext uri="{BB962C8B-B14F-4D97-AF65-F5344CB8AC3E}">
        <p14:creationId xmlns:p14="http://schemas.microsoft.com/office/powerpoint/2010/main" val="418836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15</a:t>
            </a:fld>
            <a:endParaRPr lang="en-US"/>
          </a:p>
        </p:txBody>
      </p:sp>
    </p:spTree>
    <p:extLst>
      <p:ext uri="{BB962C8B-B14F-4D97-AF65-F5344CB8AC3E}">
        <p14:creationId xmlns:p14="http://schemas.microsoft.com/office/powerpoint/2010/main" val="327614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16</a:t>
            </a:fld>
            <a:endParaRPr lang="en-US"/>
          </a:p>
        </p:txBody>
      </p:sp>
    </p:spTree>
    <p:extLst>
      <p:ext uri="{BB962C8B-B14F-4D97-AF65-F5344CB8AC3E}">
        <p14:creationId xmlns:p14="http://schemas.microsoft.com/office/powerpoint/2010/main" val="219883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adding pickup function into FSTSP problem, the total service time can be saved up to 7 percent comparing with standard FSTSP problem. Moreover, the favorable number of pickup customers that yields the lowest total service time is approximately between 20 percent out of the total customers. </a:t>
            </a:r>
          </a:p>
          <a:p>
            <a:endParaRPr lang="en-US" dirty="0"/>
          </a:p>
        </p:txBody>
      </p:sp>
      <p:sp>
        <p:nvSpPr>
          <p:cNvPr id="4" name="Slide Number Placeholder 3"/>
          <p:cNvSpPr>
            <a:spLocks noGrp="1"/>
          </p:cNvSpPr>
          <p:nvPr>
            <p:ph type="sldNum" sz="quarter" idx="10"/>
          </p:nvPr>
        </p:nvSpPr>
        <p:spPr/>
        <p:txBody>
          <a:bodyPr/>
          <a:lstStyle/>
          <a:p>
            <a:fld id="{149D2174-ECEE-4ED4-9D39-DA432483F437}" type="slidenum">
              <a:rPr lang="en-US" smtClean="0"/>
              <a:t>17</a:t>
            </a:fld>
            <a:endParaRPr lang="en-US"/>
          </a:p>
        </p:txBody>
      </p:sp>
    </p:spTree>
    <p:extLst>
      <p:ext uri="{BB962C8B-B14F-4D97-AF65-F5344CB8AC3E}">
        <p14:creationId xmlns:p14="http://schemas.microsoft.com/office/powerpoint/2010/main" val="204016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recall that the greater the number of customers, the more complex the computation is, and the greater the limitations of computers to solve the problems optimally. Therefore, we should develop other techniques, such as heuristic or meta-heuristic methods, that address this matter. Furthermore, the assumption of unlimited truck capacity, which is unrealistic, should be relaxed to include the possibility of using multiple trucks and drones.  In addition to the total service time of system, the total cost of the system should not be overlooked. Therefore, bi-criteria FSTSP-PD is also a challenge for future consideration</a:t>
            </a:r>
          </a:p>
          <a:p>
            <a:endParaRPr lang="en-US" dirty="0"/>
          </a:p>
        </p:txBody>
      </p:sp>
      <p:sp>
        <p:nvSpPr>
          <p:cNvPr id="4" name="Slide Number Placeholder 3"/>
          <p:cNvSpPr>
            <a:spLocks noGrp="1"/>
          </p:cNvSpPr>
          <p:nvPr>
            <p:ph type="sldNum" sz="quarter" idx="10"/>
          </p:nvPr>
        </p:nvSpPr>
        <p:spPr/>
        <p:txBody>
          <a:bodyPr/>
          <a:lstStyle/>
          <a:p>
            <a:fld id="{149D2174-ECEE-4ED4-9D39-DA432483F437}" type="slidenum">
              <a:rPr lang="en-US" smtClean="0"/>
              <a:t>18</a:t>
            </a:fld>
            <a:endParaRPr lang="en-US"/>
          </a:p>
        </p:txBody>
      </p:sp>
    </p:spTree>
    <p:extLst>
      <p:ext uri="{BB962C8B-B14F-4D97-AF65-F5344CB8AC3E}">
        <p14:creationId xmlns:p14="http://schemas.microsoft.com/office/powerpoint/2010/main" val="292279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4</a:t>
            </a:fld>
            <a:endParaRPr lang="en-US"/>
          </a:p>
        </p:txBody>
      </p:sp>
    </p:spTree>
    <p:extLst>
      <p:ext uri="{BB962C8B-B14F-4D97-AF65-F5344CB8AC3E}">
        <p14:creationId xmlns:p14="http://schemas.microsoft.com/office/powerpoint/2010/main" val="154811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5</a:t>
            </a:fld>
            <a:endParaRPr lang="en-US"/>
          </a:p>
        </p:txBody>
      </p:sp>
    </p:spTree>
    <p:extLst>
      <p:ext uri="{BB962C8B-B14F-4D97-AF65-F5344CB8AC3E}">
        <p14:creationId xmlns:p14="http://schemas.microsoft.com/office/powerpoint/2010/main" val="91092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6</a:t>
            </a:fld>
            <a:endParaRPr lang="en-US"/>
          </a:p>
        </p:txBody>
      </p:sp>
    </p:spTree>
    <p:extLst>
      <p:ext uri="{BB962C8B-B14F-4D97-AF65-F5344CB8AC3E}">
        <p14:creationId xmlns:p14="http://schemas.microsoft.com/office/powerpoint/2010/main" val="368674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7</a:t>
            </a:fld>
            <a:endParaRPr lang="en-US"/>
          </a:p>
        </p:txBody>
      </p:sp>
    </p:spTree>
    <p:extLst>
      <p:ext uri="{BB962C8B-B14F-4D97-AF65-F5344CB8AC3E}">
        <p14:creationId xmlns:p14="http://schemas.microsoft.com/office/powerpoint/2010/main" val="396253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8</a:t>
            </a:fld>
            <a:endParaRPr lang="en-US"/>
          </a:p>
        </p:txBody>
      </p:sp>
    </p:spTree>
    <p:extLst>
      <p:ext uri="{BB962C8B-B14F-4D97-AF65-F5344CB8AC3E}">
        <p14:creationId xmlns:p14="http://schemas.microsoft.com/office/powerpoint/2010/main" val="395341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9</a:t>
            </a:fld>
            <a:endParaRPr lang="en-US"/>
          </a:p>
        </p:txBody>
      </p:sp>
    </p:spTree>
    <p:extLst>
      <p:ext uri="{BB962C8B-B14F-4D97-AF65-F5344CB8AC3E}">
        <p14:creationId xmlns:p14="http://schemas.microsoft.com/office/powerpoint/2010/main" val="35279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D2174-ECEE-4ED4-9D39-DA432483F437}" type="slidenum">
              <a:rPr lang="en-US" smtClean="0"/>
              <a:t>10</a:t>
            </a:fld>
            <a:endParaRPr lang="en-US"/>
          </a:p>
        </p:txBody>
      </p:sp>
    </p:spTree>
    <p:extLst>
      <p:ext uri="{BB962C8B-B14F-4D97-AF65-F5344CB8AC3E}">
        <p14:creationId xmlns:p14="http://schemas.microsoft.com/office/powerpoint/2010/main" val="81270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D2174-ECEE-4ED4-9D39-DA432483F437}" type="slidenum">
              <a:rPr lang="en-US" smtClean="0"/>
              <a:t>11</a:t>
            </a:fld>
            <a:endParaRPr lang="en-US"/>
          </a:p>
        </p:txBody>
      </p:sp>
    </p:spTree>
    <p:extLst>
      <p:ext uri="{BB962C8B-B14F-4D97-AF65-F5344CB8AC3E}">
        <p14:creationId xmlns:p14="http://schemas.microsoft.com/office/powerpoint/2010/main" val="193336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C5321B-E7B8-4ECA-8ACA-A20648529355}"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262393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EC4B5-DF1E-4B12-A079-4C90F9CA653B}"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132745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439B4-DADB-4BE5-AF84-89E09C4A6FAA}"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217519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68164-97D0-41F7-BF23-F61913E71472}"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39290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2190E-7CBB-4A0A-8248-5A818DB6782E}"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15061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4D18A-B2E2-44C7-99BE-499FB13EF842}"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48849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EF985E-48A3-47D2-9A63-1FFBE2B619EF}" type="datetime1">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427966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D7E362-81DE-42CC-8EA8-1E2668A2922D}" type="datetime1">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23136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504ED-8954-4EB1-B06C-5740CB221DC0}" type="datetime1">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427102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309718-8238-49DC-9D65-F72ECBEF6A0A}"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390474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EFE64-9DA9-4CAE-ABD0-BBA511C179DF}"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E0AB4-8AD8-4D5C-9FDD-EC368189AEB1}" type="slidenum">
              <a:rPr lang="en-US" smtClean="0"/>
              <a:t>‹#›</a:t>
            </a:fld>
            <a:endParaRPr lang="en-US"/>
          </a:p>
        </p:txBody>
      </p:sp>
    </p:spTree>
    <p:extLst>
      <p:ext uri="{BB962C8B-B14F-4D97-AF65-F5344CB8AC3E}">
        <p14:creationId xmlns:p14="http://schemas.microsoft.com/office/powerpoint/2010/main" val="219279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2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2D645-6D23-4C71-8408-9782D2255803}" type="datetime1">
              <a:rPr lang="en-US" smtClean="0"/>
              <a:t>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E0AB4-8AD8-4D5C-9FDD-EC368189AEB1}" type="slidenum">
              <a:rPr lang="en-US" smtClean="0"/>
              <a:t>‹#›</a:t>
            </a:fld>
            <a:endParaRPr lang="en-US"/>
          </a:p>
        </p:txBody>
      </p:sp>
    </p:spTree>
    <p:extLst>
      <p:ext uri="{BB962C8B-B14F-4D97-AF65-F5344CB8AC3E}">
        <p14:creationId xmlns:p14="http://schemas.microsoft.com/office/powerpoint/2010/main" val="2334295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4400" dirty="0">
                <a:latin typeface="Times New Roman" panose="02020603050405020304" pitchFamily="18" charset="0"/>
                <a:cs typeface="Times New Roman" panose="02020603050405020304" pitchFamily="18" charset="0"/>
              </a:rPr>
              <a:t>The Flying Sidekick Travelling Salesman Problem with Integrated Pickup and Delivery (FSTSP-PD)</a:t>
            </a:r>
          </a:p>
        </p:txBody>
      </p:sp>
      <p:sp>
        <p:nvSpPr>
          <p:cNvPr id="8" name="Subtitle 7"/>
          <p:cNvSpPr>
            <a:spLocks noGrp="1"/>
          </p:cNvSpPr>
          <p:nvPr>
            <p:ph type="subTitle" idx="1"/>
          </p:nvPr>
        </p:nvSpPr>
        <p:spPr>
          <a:xfrm>
            <a:off x="990600" y="4351676"/>
            <a:ext cx="6858000" cy="1655762"/>
          </a:xfrm>
        </p:spPr>
        <p:txBody>
          <a:bodyPr/>
          <a:lstStyle/>
          <a:p>
            <a:r>
              <a:rPr lang="en-US" dirty="0">
                <a:latin typeface="Times New Roman" panose="02020603050405020304" pitchFamily="18" charset="0"/>
                <a:cs typeface="Times New Roman" panose="02020603050405020304" pitchFamily="18" charset="0"/>
              </a:rPr>
              <a:t>Nawin Yanpirat, Daniel F. Silva, and Alice E. Smith</a:t>
            </a:r>
          </a:p>
          <a:p>
            <a:r>
              <a:rPr lang="en-US" dirty="0">
                <a:latin typeface="Times New Roman" panose="02020603050405020304" pitchFamily="18" charset="0"/>
                <a:cs typeface="Times New Roman" panose="02020603050405020304" pitchFamily="18" charset="0"/>
              </a:rPr>
              <a:t>Department of Industrial &amp; Systems Engineering</a:t>
            </a:r>
          </a:p>
          <a:p>
            <a:r>
              <a:rPr lang="en-US" dirty="0">
                <a:latin typeface="Times New Roman" panose="02020603050405020304" pitchFamily="18" charset="0"/>
                <a:cs typeface="Times New Roman" panose="02020603050405020304" pitchFamily="18" charset="0"/>
              </a:rPr>
              <a:t>Auburn University</a:t>
            </a:r>
          </a:p>
        </p:txBody>
      </p:sp>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Tree>
    <p:extLst>
      <p:ext uri="{BB962C8B-B14F-4D97-AF65-F5344CB8AC3E}">
        <p14:creationId xmlns:p14="http://schemas.microsoft.com/office/powerpoint/2010/main" val="241337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10</a:t>
            </a:fld>
            <a:endParaRPr lang="en-US"/>
          </a:p>
        </p:txBody>
      </p:sp>
      <p:sp>
        <p:nvSpPr>
          <p:cNvPr id="8"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Truck and Drone Routes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(Cont.) </a:t>
            </a:r>
          </a:p>
        </p:txBody>
      </p:sp>
      <p:pic>
        <p:nvPicPr>
          <p:cNvPr id="6" name="รูปภาพ 5">
            <a:extLst>
              <a:ext uri="{FF2B5EF4-FFF2-40B4-BE49-F238E27FC236}">
                <a16:creationId xmlns:a16="http://schemas.microsoft.com/office/drawing/2014/main" id="{C7EB3E00-37AE-49B8-B43B-3C6C7DE11C0C}"/>
              </a:ext>
            </a:extLst>
          </p:cNvPr>
          <p:cNvPicPr>
            <a:picLocks noChangeAspect="1"/>
          </p:cNvPicPr>
          <p:nvPr/>
        </p:nvPicPr>
        <p:blipFill>
          <a:blip r:embed="rId4"/>
          <a:stretch>
            <a:fillRect/>
          </a:stretch>
        </p:blipFill>
        <p:spPr>
          <a:xfrm>
            <a:off x="2041280" y="1414277"/>
            <a:ext cx="4721470" cy="4545624"/>
          </a:xfrm>
          <a:prstGeom prst="rect">
            <a:avLst/>
          </a:prstGeom>
        </p:spPr>
      </p:pic>
    </p:spTree>
    <p:extLst>
      <p:ext uri="{BB962C8B-B14F-4D97-AF65-F5344CB8AC3E}">
        <p14:creationId xmlns:p14="http://schemas.microsoft.com/office/powerpoint/2010/main" val="120651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11</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5C667AB7-DB20-45BE-9D79-545F8394EEE4}"/>
              </a:ext>
            </a:extLst>
          </p:cNvPr>
          <p:cNvSpPr>
            <a:spLocks noGrp="1"/>
          </p:cNvSpPr>
          <p:nvPr>
            <p:ph type="title"/>
          </p:nvPr>
        </p:nvSpPr>
        <p:spPr/>
        <p:txBody>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Experiment</a:t>
            </a:r>
          </a:p>
        </p:txBody>
      </p:sp>
      <p:sp>
        <p:nvSpPr>
          <p:cNvPr id="9" name="ตัวแทนเนื้อหา 2">
            <a:extLst>
              <a:ext uri="{FF2B5EF4-FFF2-40B4-BE49-F238E27FC236}">
                <a16:creationId xmlns:a16="http://schemas.microsoft.com/office/drawing/2014/main" id="{A3EDE2A7-55AC-43A1-AB8A-C11DE920E416}"/>
              </a:ext>
            </a:extLst>
          </p:cNvPr>
          <p:cNvSpPr>
            <a:spLocks noGrp="1"/>
          </p:cNvSpPr>
          <p:nvPr>
            <p:ph idx="1"/>
          </p:nvPr>
        </p:nvSpPr>
        <p:spPr>
          <a:xfrm>
            <a:off x="628650" y="1825625"/>
            <a:ext cx="7886700" cy="4151311"/>
          </a:xfrm>
        </p:spPr>
        <p:txBody>
          <a:bodyPr>
            <a:noAutofit/>
          </a:bodyPr>
          <a:lstStyle/>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Performance measurement: Total service time of FSTSP-PD vs. TSP or FSTSP.</a:t>
            </a:r>
          </a:p>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Parameters: the number of pickup customers, drone endurance, and speed of the drone. </a:t>
            </a:r>
            <a:endParaRPr lang="th-TH"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proposed model is NP-hard; we limited the experiments to instances of 10 customers. </a:t>
            </a:r>
          </a:p>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Solved by CPLEX Python API.</a:t>
            </a:r>
          </a:p>
        </p:txBody>
      </p:sp>
    </p:spTree>
    <p:extLst>
      <p:ext uri="{BB962C8B-B14F-4D97-AF65-F5344CB8AC3E}">
        <p14:creationId xmlns:p14="http://schemas.microsoft.com/office/powerpoint/2010/main" val="260379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12</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5C667AB7-DB20-45BE-9D79-545F8394EEE4}"/>
              </a:ext>
            </a:extLst>
          </p:cNvPr>
          <p:cNvSpPr>
            <a:spLocks noGrp="1"/>
          </p:cNvSpPr>
          <p:nvPr>
            <p:ph type="title"/>
          </p:nvPr>
        </p:nvSpPr>
        <p:spPr/>
        <p:txBody>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Experiment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Con’t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348831971"/>
              </p:ext>
            </p:extLst>
          </p:nvPr>
        </p:nvGraphicFramePr>
        <p:xfrm>
          <a:off x="628650" y="1870076"/>
          <a:ext cx="7940456" cy="2852832"/>
        </p:xfrm>
        <a:graphic>
          <a:graphicData uri="http://schemas.openxmlformats.org/drawingml/2006/table">
            <a:tbl>
              <a:tblPr firstRow="1" bandRow="1"/>
              <a:tblGrid>
                <a:gridCol w="459920">
                  <a:extLst>
                    <a:ext uri="{9D8B030D-6E8A-4147-A177-3AD203B41FA5}">
                      <a16:colId xmlns:a16="http://schemas.microsoft.com/office/drawing/2014/main" val="2467953565"/>
                    </a:ext>
                  </a:extLst>
                </a:gridCol>
                <a:gridCol w="3523844">
                  <a:extLst>
                    <a:ext uri="{9D8B030D-6E8A-4147-A177-3AD203B41FA5}">
                      <a16:colId xmlns:a16="http://schemas.microsoft.com/office/drawing/2014/main" val="223957865"/>
                    </a:ext>
                  </a:extLst>
                </a:gridCol>
                <a:gridCol w="3956692">
                  <a:extLst>
                    <a:ext uri="{9D8B030D-6E8A-4147-A177-3AD203B41FA5}">
                      <a16:colId xmlns:a16="http://schemas.microsoft.com/office/drawing/2014/main" val="1140935569"/>
                    </a:ext>
                  </a:extLst>
                </a:gridCol>
              </a:tblGrid>
              <a:tr h="4984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DBFB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Factors</a:t>
                      </a: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DBFB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Levels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DBFBE"/>
                    </a:solidFill>
                  </a:tcPr>
                </a:tc>
                <a:extLst>
                  <a:ext uri="{0D108BD9-81ED-4DB2-BD59-A6C34878D82A}">
                    <a16:rowId xmlns:a16="http://schemas.microsoft.com/office/drawing/2014/main" val="1293196290"/>
                  </a:ext>
                </a:extLst>
              </a:tr>
              <a:tr h="9279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1</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Number of pickup</a:t>
                      </a:r>
                      <a:r>
                        <a:rPr lang="en-US" sz="2800" baseline="0" dirty="0">
                          <a:latin typeface="Times New Roman" panose="02020603050405020304" pitchFamily="18" charset="0"/>
                          <a:cs typeface="Times New Roman" panose="02020603050405020304" pitchFamily="18" charset="0"/>
                        </a:rPr>
                        <a:t> customers </a:t>
                      </a:r>
                      <a:endParaRPr lang="en-US" sz="28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0,</a:t>
                      </a:r>
                      <a:r>
                        <a:rPr lang="en-US" sz="2800" baseline="0" dirty="0">
                          <a:latin typeface="Times New Roman" panose="02020603050405020304" pitchFamily="18" charset="0"/>
                          <a:cs typeface="Times New Roman" panose="02020603050405020304" pitchFamily="18" charset="0"/>
                        </a:rPr>
                        <a:t> 1, 2, 3</a:t>
                      </a:r>
                      <a:r>
                        <a:rPr lang="en-US" sz="2800" baseline="0">
                          <a:latin typeface="Times New Roman" panose="02020603050405020304" pitchFamily="18" charset="0"/>
                          <a:cs typeface="Times New Roman" panose="02020603050405020304" pitchFamily="18" charset="0"/>
                        </a:rPr>
                        <a:t>, 4 </a:t>
                      </a:r>
                      <a:r>
                        <a:rPr lang="en-US" sz="2800" baseline="0" dirty="0">
                          <a:latin typeface="Times New Roman" panose="02020603050405020304" pitchFamily="18" charset="0"/>
                          <a:cs typeface="Times New Roman" panose="02020603050405020304" pitchFamily="18" charset="0"/>
                        </a:rPr>
                        <a:t>customers </a:t>
                      </a:r>
                      <a:endParaRPr lang="en-US" sz="28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40000"/>
                      </a:srgbClr>
                    </a:solidFill>
                  </a:tcPr>
                </a:tc>
                <a:extLst>
                  <a:ext uri="{0D108BD9-81ED-4DB2-BD59-A6C34878D82A}">
                    <a16:rowId xmlns:a16="http://schemas.microsoft.com/office/drawing/2014/main" val="2846963713"/>
                  </a:ext>
                </a:extLst>
              </a:tr>
              <a:tr h="4984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2</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Drone endurance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20 and 40 minutes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20000"/>
                      </a:srgbClr>
                    </a:solidFill>
                  </a:tcPr>
                </a:tc>
                <a:extLst>
                  <a:ext uri="{0D108BD9-81ED-4DB2-BD59-A6C34878D82A}">
                    <a16:rowId xmlns:a16="http://schemas.microsoft.com/office/drawing/2014/main" val="2373914897"/>
                  </a:ext>
                </a:extLst>
              </a:tr>
              <a:tr h="9279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3</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Drone speed</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latin typeface="Times New Roman" panose="02020603050405020304" pitchFamily="18" charset="0"/>
                          <a:cs typeface="Times New Roman" panose="02020603050405020304" pitchFamily="18" charset="0"/>
                        </a:rPr>
                        <a:t>35 and 45 miles per hou</a:t>
                      </a:r>
                      <a:r>
                        <a:rPr lang="en-US" sz="2800" baseline="0" dirty="0">
                          <a:latin typeface="Times New Roman" panose="02020603050405020304" pitchFamily="18" charset="0"/>
                          <a:cs typeface="Times New Roman" panose="02020603050405020304" pitchFamily="18" charset="0"/>
                        </a:rPr>
                        <a:t>r </a:t>
                      </a:r>
                      <a:endParaRPr lang="en-US" sz="28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DBFBE">
                        <a:tint val="40000"/>
                      </a:srgbClr>
                    </a:solidFill>
                  </a:tcPr>
                </a:tc>
                <a:extLst>
                  <a:ext uri="{0D108BD9-81ED-4DB2-BD59-A6C34878D82A}">
                    <a16:rowId xmlns:a16="http://schemas.microsoft.com/office/drawing/2014/main" val="2097158036"/>
                  </a:ext>
                </a:extLst>
              </a:tr>
            </a:tbl>
          </a:graphicData>
        </a:graphic>
      </p:graphicFrame>
    </p:spTree>
    <p:extLst>
      <p:ext uri="{BB962C8B-B14F-4D97-AF65-F5344CB8AC3E}">
        <p14:creationId xmlns:p14="http://schemas.microsoft.com/office/powerpoint/2010/main" val="30046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628650" y="1630396"/>
            <a:ext cx="7886700" cy="3057503"/>
          </a:xfrm>
          <a:prstGeom prst="rect">
            <a:avLst/>
          </a:prstGeom>
        </p:spPr>
      </p:pic>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13</a:t>
            </a:fld>
            <a:endParaRPr lang="en-US"/>
          </a:p>
        </p:txBody>
      </p:sp>
      <p:sp>
        <p:nvSpPr>
          <p:cNvPr id="8"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Experimental Results: Number of pickup customers </a:t>
            </a:r>
          </a:p>
        </p:txBody>
      </p:sp>
      <p:sp>
        <p:nvSpPr>
          <p:cNvPr id="10" name="TextBox 9"/>
          <p:cNvSpPr txBox="1"/>
          <p:nvPr/>
        </p:nvSpPr>
        <p:spPr>
          <a:xfrm>
            <a:off x="835454" y="4872900"/>
            <a:ext cx="8076834" cy="400110"/>
          </a:xfrm>
          <a:prstGeom prst="rect">
            <a:avLst/>
          </a:prstGeom>
          <a:noFill/>
        </p:spPr>
        <p:txBody>
          <a:bodyPr wrap="square" rtlCol="0">
            <a:spAutoFit/>
          </a:bodyPr>
          <a:lstStyle/>
          <a:p>
            <a:pPr defTabSz="457200"/>
            <a:r>
              <a:rPr lang="en-US" sz="2000" dirty="0">
                <a:solidFill>
                  <a:prstClr val="black"/>
                </a:solidFill>
                <a:latin typeface="Times New Roman" panose="02020603050405020304" pitchFamily="18" charset="0"/>
                <a:cs typeface="Times New Roman" panose="02020603050405020304" pitchFamily="18" charset="0"/>
              </a:rPr>
              <a:t>Where drone endurance and drone speed are 20 and 35, respectively</a:t>
            </a:r>
          </a:p>
        </p:txBody>
      </p:sp>
    </p:spTree>
    <p:extLst>
      <p:ext uri="{BB962C8B-B14F-4D97-AF65-F5344CB8AC3E}">
        <p14:creationId xmlns:p14="http://schemas.microsoft.com/office/powerpoint/2010/main" val="33188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62413"/>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14</a:t>
            </a:fld>
            <a:endParaRPr lang="en-US"/>
          </a:p>
        </p:txBody>
      </p:sp>
      <p:sp>
        <p:nvSpPr>
          <p:cNvPr id="8" name="Title 1"/>
          <p:cNvSpPr>
            <a:spLocks noGrp="1"/>
          </p:cNvSpPr>
          <p:nvPr>
            <p:ph type="title"/>
          </p:nvPr>
        </p:nvSpPr>
        <p:spPr>
          <a:xfrm>
            <a:off x="628649" y="110363"/>
            <a:ext cx="8201025" cy="1325563"/>
          </a:xfrm>
        </p:spPr>
        <p:txBody>
          <a:bodyPr>
            <a:normAutofit/>
          </a:bodyPr>
          <a:lstStyle/>
          <a:p>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Experimental Results: Drone Endurance </a:t>
            </a:r>
          </a:p>
        </p:txBody>
      </p:sp>
      <p:pic>
        <p:nvPicPr>
          <p:cNvPr id="9" name="Picture 8"/>
          <p:cNvPicPr>
            <a:picLocks noChangeAspect="1"/>
          </p:cNvPicPr>
          <p:nvPr/>
        </p:nvPicPr>
        <p:blipFill>
          <a:blip r:embed="rId4"/>
          <a:stretch>
            <a:fillRect/>
          </a:stretch>
        </p:blipFill>
        <p:spPr>
          <a:xfrm>
            <a:off x="5356363" y="1549434"/>
            <a:ext cx="3665944" cy="2414158"/>
          </a:xfrm>
          <a:prstGeom prst="rect">
            <a:avLst/>
          </a:prstGeom>
        </p:spPr>
      </p:pic>
      <p:sp>
        <p:nvSpPr>
          <p:cNvPr id="11" name="TextBox 10"/>
          <p:cNvSpPr txBox="1"/>
          <p:nvPr/>
        </p:nvSpPr>
        <p:spPr>
          <a:xfrm>
            <a:off x="973644" y="4824118"/>
            <a:ext cx="500034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Where drone speed is 35 mph</a:t>
            </a:r>
          </a:p>
        </p:txBody>
      </p:sp>
      <p:pic>
        <p:nvPicPr>
          <p:cNvPr id="14" name="รูปภาพ 13">
            <a:extLst>
              <a:ext uri="{FF2B5EF4-FFF2-40B4-BE49-F238E27FC236}">
                <a16:creationId xmlns:a16="http://schemas.microsoft.com/office/drawing/2014/main" id="{7B3E91E2-0224-49CA-A640-705AF2F519D6}"/>
              </a:ext>
            </a:extLst>
          </p:cNvPr>
          <p:cNvPicPr>
            <a:picLocks noChangeAspect="1"/>
          </p:cNvPicPr>
          <p:nvPr/>
        </p:nvPicPr>
        <p:blipFill>
          <a:blip r:embed="rId5"/>
          <a:stretch>
            <a:fillRect/>
          </a:stretch>
        </p:blipFill>
        <p:spPr>
          <a:xfrm>
            <a:off x="74556" y="1549434"/>
            <a:ext cx="5281807" cy="3121863"/>
          </a:xfrm>
          <a:prstGeom prst="rect">
            <a:avLst/>
          </a:prstGeom>
        </p:spPr>
      </p:pic>
    </p:spTree>
    <p:extLst>
      <p:ext uri="{BB962C8B-B14F-4D97-AF65-F5344CB8AC3E}">
        <p14:creationId xmlns:p14="http://schemas.microsoft.com/office/powerpoint/2010/main" val="279905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15</a:t>
            </a:fld>
            <a:endParaRPr lang="en-US"/>
          </a:p>
        </p:txBody>
      </p:sp>
      <p:sp>
        <p:nvSpPr>
          <p:cNvPr id="8" name="ชื่อเรื่อง 1">
            <a:extLst>
              <a:ext uri="{FF2B5EF4-FFF2-40B4-BE49-F238E27FC236}">
                <a16:creationId xmlns:a16="http://schemas.microsoft.com/office/drawing/2014/main" id="{96993ABE-7D17-45DD-9892-FF93544B9EA1}"/>
              </a:ext>
            </a:extLst>
          </p:cNvPr>
          <p:cNvSpPr>
            <a:spLocks noGrp="1"/>
          </p:cNvSpPr>
          <p:nvPr>
            <p:ph type="title"/>
          </p:nvPr>
        </p:nvSpPr>
        <p:spPr>
          <a:xfrm>
            <a:off x="628650" y="23814"/>
            <a:ext cx="7886700" cy="1325563"/>
          </a:xfrm>
        </p:spPr>
        <p:txBody>
          <a:bodyPr/>
          <a:lstStyle/>
          <a:p>
            <a:pPr algn="ctr"/>
            <a:r>
              <a:rPr lang="en-US" b="1" dirty="0">
                <a:latin typeface="Times New Roman" panose="02020603050405020304" pitchFamily="18" charset="0"/>
                <a:cs typeface="Times New Roman" panose="02020603050405020304" pitchFamily="18" charset="0"/>
              </a:rPr>
              <a:t>Experimental Results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690887405"/>
              </p:ext>
            </p:extLst>
          </p:nvPr>
        </p:nvGraphicFramePr>
        <p:xfrm>
          <a:off x="196091" y="1690689"/>
          <a:ext cx="2689984" cy="2579250"/>
        </p:xfrm>
        <a:graphic>
          <a:graphicData uri="http://schemas.openxmlformats.org/drawingml/2006/table">
            <a:tbl>
              <a:tblPr firstRow="1" bandRow="1">
                <a:tableStyleId>{5C22544A-7EE6-4342-B048-85BDC9FD1C3A}</a:tableStyleId>
              </a:tblPr>
              <a:tblGrid>
                <a:gridCol w="1280284">
                  <a:extLst>
                    <a:ext uri="{9D8B030D-6E8A-4147-A177-3AD203B41FA5}">
                      <a16:colId xmlns:a16="http://schemas.microsoft.com/office/drawing/2014/main" val="2837211862"/>
                    </a:ext>
                  </a:extLst>
                </a:gridCol>
                <a:gridCol w="1409700">
                  <a:extLst>
                    <a:ext uri="{9D8B030D-6E8A-4147-A177-3AD203B41FA5}">
                      <a16:colId xmlns:a16="http://schemas.microsoft.com/office/drawing/2014/main" val="3274154077"/>
                    </a:ext>
                  </a:extLst>
                </a:gridCol>
              </a:tblGrid>
              <a:tr h="614173">
                <a:tc>
                  <a:txBody>
                    <a:bodyPr/>
                    <a:lstStyle/>
                    <a:p>
                      <a:pPr algn="ct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Number of Pickup Customers </a:t>
                      </a:r>
                    </a:p>
                  </a:txBody>
                  <a:tcPr marL="68580" marR="68580" marT="34290" marB="34290">
                    <a:solidFill>
                      <a:schemeClr val="accent1"/>
                    </a:solidFill>
                  </a:tcPr>
                </a:tc>
                <a:tc>
                  <a:txBody>
                    <a:bodyPr/>
                    <a:lstStyle/>
                    <a:p>
                      <a:pPr algn="ct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Total Service</a:t>
                      </a:r>
                      <a:r>
                        <a:rPr lang="en-US" sz="1600" baseline="0" dirty="0">
                          <a:solidFill>
                            <a:schemeClr val="tx1">
                              <a:lumMod val="95000"/>
                              <a:lumOff val="5000"/>
                            </a:schemeClr>
                          </a:solidFill>
                          <a:latin typeface="Times New Roman" panose="02020603050405020304" pitchFamily="18" charset="0"/>
                          <a:cs typeface="Times New Roman" panose="02020603050405020304" pitchFamily="18" charset="0"/>
                        </a:rPr>
                        <a:t> Time</a:t>
                      </a:r>
                      <a:endParaRPr lang="th-TH" sz="16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1600" baseline="0" dirty="0">
                          <a:solidFill>
                            <a:schemeClr val="tx1">
                              <a:lumMod val="95000"/>
                              <a:lumOff val="5000"/>
                            </a:schemeClr>
                          </a:solidFill>
                          <a:latin typeface="Times New Roman" panose="02020603050405020304" pitchFamily="18" charset="0"/>
                          <a:cs typeface="Times New Roman" panose="02020603050405020304" pitchFamily="18" charset="0"/>
                        </a:rPr>
                        <a:t>(minutes)</a:t>
                      </a:r>
                      <a:endParaRPr lang="en-US"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68580" marR="68580" marT="34290" marB="34290">
                    <a:solidFill>
                      <a:schemeClr val="accent1"/>
                    </a:solidFill>
                  </a:tcPr>
                </a:tc>
                <a:extLst>
                  <a:ext uri="{0D108BD9-81ED-4DB2-BD59-A6C34878D82A}">
                    <a16:rowId xmlns:a16="http://schemas.microsoft.com/office/drawing/2014/main" val="1550897260"/>
                  </a:ext>
                </a:extLst>
              </a:tr>
              <a:tr h="355830">
                <a:tc>
                  <a:txBody>
                    <a:bodyPr/>
                    <a:lstStyle/>
                    <a:p>
                      <a:pPr algn="ct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fontAlgn="b"/>
                      <a:r>
                        <a:rPr lang="en-US" sz="18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60.7433</a:t>
                      </a:r>
                    </a:p>
                  </a:txBody>
                  <a:tcPr marL="7144" marR="7144" marT="7144" marB="0" anchor="b"/>
                </a:tc>
                <a:extLst>
                  <a:ext uri="{0D108BD9-81ED-4DB2-BD59-A6C34878D82A}">
                    <a16:rowId xmlns:a16="http://schemas.microsoft.com/office/drawing/2014/main" val="2578923521"/>
                  </a:ext>
                </a:extLst>
              </a:tr>
              <a:tr h="355830">
                <a:tc>
                  <a:txBody>
                    <a:bodyPr/>
                    <a:lstStyle/>
                    <a:p>
                      <a:pPr algn="ct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fontAlgn="b"/>
                      <a:r>
                        <a:rPr lang="en-US" sz="18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54.3950</a:t>
                      </a:r>
                    </a:p>
                  </a:txBody>
                  <a:tcPr marL="7144" marR="7144" marT="7144" marB="0" anchor="b"/>
                </a:tc>
                <a:extLst>
                  <a:ext uri="{0D108BD9-81ED-4DB2-BD59-A6C34878D82A}">
                    <a16:rowId xmlns:a16="http://schemas.microsoft.com/office/drawing/2014/main" val="2954923286"/>
                  </a:ext>
                </a:extLst>
              </a:tr>
              <a:tr h="355830">
                <a:tc>
                  <a:txBody>
                    <a:bodyPr/>
                    <a:lstStyle/>
                    <a:p>
                      <a:pPr algn="ct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marL="68580" marR="68580" marT="34290" marB="34290"/>
                </a:tc>
                <a:tc>
                  <a:txBody>
                    <a:bodyPr/>
                    <a:lstStyle/>
                    <a:p>
                      <a:pPr algn="ctr" fontAlgn="b"/>
                      <a:r>
                        <a:rPr lang="en-US" sz="18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53.4183</a:t>
                      </a:r>
                    </a:p>
                  </a:txBody>
                  <a:tcPr marL="7144" marR="7144" marT="7144" marB="0" anchor="b"/>
                </a:tc>
                <a:extLst>
                  <a:ext uri="{0D108BD9-81ED-4DB2-BD59-A6C34878D82A}">
                    <a16:rowId xmlns:a16="http://schemas.microsoft.com/office/drawing/2014/main" val="2729478197"/>
                  </a:ext>
                </a:extLst>
              </a:tr>
              <a:tr h="355830">
                <a:tc>
                  <a:txBody>
                    <a:bodyPr/>
                    <a:lstStyle/>
                    <a:p>
                      <a:pPr algn="ct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marL="68580" marR="68580" marT="34290" marB="34290"/>
                </a:tc>
                <a:tc>
                  <a:txBody>
                    <a:bodyPr/>
                    <a:lstStyle/>
                    <a:p>
                      <a:pPr algn="ctr" fontAlgn="b"/>
                      <a:r>
                        <a:rPr lang="en-US" sz="18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60.0737</a:t>
                      </a:r>
                    </a:p>
                  </a:txBody>
                  <a:tcPr marL="7144" marR="7144" marT="7144" marB="0" anchor="b"/>
                </a:tc>
                <a:extLst>
                  <a:ext uri="{0D108BD9-81ED-4DB2-BD59-A6C34878D82A}">
                    <a16:rowId xmlns:a16="http://schemas.microsoft.com/office/drawing/2014/main" val="3006420290"/>
                  </a:ext>
                </a:extLst>
              </a:tr>
              <a:tr h="355830">
                <a:tc>
                  <a:txBody>
                    <a:bodyPr/>
                    <a:lstStyle/>
                    <a:p>
                      <a:pPr algn="ct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marL="68580" marR="68580" marT="34290" marB="34290"/>
                </a:tc>
                <a:tc>
                  <a:txBody>
                    <a:bodyPr/>
                    <a:lstStyle/>
                    <a:p>
                      <a:pPr algn="ctr" fontAlgn="b"/>
                      <a:r>
                        <a:rPr lang="en-US" sz="1800" b="0"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60.0737</a:t>
                      </a:r>
                    </a:p>
                  </a:txBody>
                  <a:tcPr marL="7144" marR="7144" marT="7144" marB="0" anchor="b"/>
                </a:tc>
                <a:extLst>
                  <a:ext uri="{0D108BD9-81ED-4DB2-BD59-A6C34878D82A}">
                    <a16:rowId xmlns:a16="http://schemas.microsoft.com/office/drawing/2014/main" val="2615799694"/>
                  </a:ext>
                </a:extLst>
              </a:tr>
            </a:tbl>
          </a:graphicData>
        </a:graphic>
      </p:graphicFrame>
      <p:sp>
        <p:nvSpPr>
          <p:cNvPr id="10" name="TextBox 9"/>
          <p:cNvSpPr txBox="1"/>
          <p:nvPr/>
        </p:nvSpPr>
        <p:spPr>
          <a:xfrm>
            <a:off x="262766" y="4511278"/>
            <a:ext cx="3329025"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Where drone endurance: 40 and drone speed: 45</a:t>
            </a:r>
          </a:p>
        </p:txBody>
      </p:sp>
      <p:pic>
        <p:nvPicPr>
          <p:cNvPr id="3" name="รูปภาพ 2">
            <a:extLst>
              <a:ext uri="{FF2B5EF4-FFF2-40B4-BE49-F238E27FC236}">
                <a16:creationId xmlns:a16="http://schemas.microsoft.com/office/drawing/2014/main" id="{70B6B24E-6F50-47F3-9DF4-D9A9EDD575B5}"/>
              </a:ext>
            </a:extLst>
          </p:cNvPr>
          <p:cNvPicPr>
            <a:picLocks noChangeAspect="1"/>
          </p:cNvPicPr>
          <p:nvPr/>
        </p:nvPicPr>
        <p:blipFill>
          <a:blip r:embed="rId4"/>
          <a:stretch>
            <a:fillRect/>
          </a:stretch>
        </p:blipFill>
        <p:spPr>
          <a:xfrm>
            <a:off x="3152775" y="1245343"/>
            <a:ext cx="5795133" cy="4876967"/>
          </a:xfrm>
          <a:prstGeom prst="rect">
            <a:avLst/>
          </a:prstGeom>
        </p:spPr>
      </p:pic>
    </p:spTree>
    <p:extLst>
      <p:ext uri="{BB962C8B-B14F-4D97-AF65-F5344CB8AC3E}">
        <p14:creationId xmlns:p14="http://schemas.microsoft.com/office/powerpoint/2010/main" val="380372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10030" y="1418213"/>
            <a:ext cx="5102210" cy="3546658"/>
          </a:xfrm>
          <a:prstGeom prst="rect">
            <a:avLst/>
          </a:prstGeom>
        </p:spPr>
      </p:pic>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16</a:t>
            </a:fld>
            <a:endParaRPr lang="en-US"/>
          </a:p>
        </p:txBody>
      </p:sp>
      <p:sp>
        <p:nvSpPr>
          <p:cNvPr id="8" name="Title 1"/>
          <p:cNvSpPr>
            <a:spLocks noGrp="1"/>
          </p:cNvSpPr>
          <p:nvPr>
            <p:ph type="title"/>
          </p:nvPr>
        </p:nvSpPr>
        <p:spPr>
          <a:xfrm>
            <a:off x="628650" y="365126"/>
            <a:ext cx="7974174" cy="1325563"/>
          </a:xfrm>
        </p:spPr>
        <p:txBody>
          <a:bodyPr>
            <a:normAutofit/>
          </a:bodyPr>
          <a:lstStyle/>
          <a:p>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Experimental Results: Drone Speed</a:t>
            </a:r>
          </a:p>
        </p:txBody>
      </p:sp>
      <p:pic>
        <p:nvPicPr>
          <p:cNvPr id="9" name="Picture 8"/>
          <p:cNvPicPr>
            <a:picLocks noChangeAspect="1"/>
          </p:cNvPicPr>
          <p:nvPr/>
        </p:nvPicPr>
        <p:blipFill>
          <a:blip r:embed="rId5"/>
          <a:stretch>
            <a:fillRect/>
          </a:stretch>
        </p:blipFill>
        <p:spPr>
          <a:xfrm>
            <a:off x="5185623" y="1498327"/>
            <a:ext cx="3935821" cy="2354464"/>
          </a:xfrm>
          <a:prstGeom prst="rect">
            <a:avLst/>
          </a:prstGeom>
        </p:spPr>
      </p:pic>
      <p:sp>
        <p:nvSpPr>
          <p:cNvPr id="5" name="สี่เหลี่ยมผืนผ้า 4">
            <a:extLst>
              <a:ext uri="{FF2B5EF4-FFF2-40B4-BE49-F238E27FC236}">
                <a16:creationId xmlns:a16="http://schemas.microsoft.com/office/drawing/2014/main" id="{7FDAFF00-F513-4FDF-B1A2-4A2F1497850B}"/>
              </a:ext>
            </a:extLst>
          </p:cNvPr>
          <p:cNvSpPr/>
          <p:nvPr/>
        </p:nvSpPr>
        <p:spPr>
          <a:xfrm>
            <a:off x="984597" y="5151578"/>
            <a:ext cx="37369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 drone endurance is 20 minutes </a:t>
            </a:r>
            <a:endParaRPr lang="en-US" dirty="0"/>
          </a:p>
        </p:txBody>
      </p:sp>
    </p:spTree>
    <p:extLst>
      <p:ext uri="{BB962C8B-B14F-4D97-AF65-F5344CB8AC3E}">
        <p14:creationId xmlns:p14="http://schemas.microsoft.com/office/powerpoint/2010/main" val="152015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17</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Conclusions</a:t>
            </a:r>
          </a:p>
        </p:txBody>
      </p:sp>
      <p:sp>
        <p:nvSpPr>
          <p:cNvPr id="9" name="Content Placeholder 2"/>
          <p:cNvSpPr>
            <a:spLocks noGrp="1"/>
          </p:cNvSpPr>
          <p:nvPr>
            <p:ph idx="1"/>
          </p:nvPr>
        </p:nvSpPr>
        <p:spPr>
          <a:xfrm>
            <a:off x="628650" y="1825625"/>
            <a:ext cx="7886700" cy="4114801"/>
          </a:xfrm>
        </p:spPr>
        <p:txBody>
          <a:bodyPr>
            <a:noAutofit/>
          </a:bodyPr>
          <a:lstStyle/>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Total service time can be reduced up to 7 percent compared to the standard FSTSP.</a:t>
            </a:r>
          </a:p>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Only drone endurance and number of pickup customers impact reducing total service time. </a:t>
            </a:r>
          </a:p>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most important factor is the number of pickup customers. </a:t>
            </a:r>
          </a:p>
          <a:p>
            <a:pPr marL="287338" indent="-287338">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Increasing the number of pickup customers might lead to poor total service time.</a:t>
            </a:r>
          </a:p>
          <a:p>
            <a:pPr marL="0" indent="0">
              <a:buNone/>
            </a:pPr>
            <a:r>
              <a:rPr lang="th-TH" sz="2800" dirty="0">
                <a:solidFill>
                  <a:schemeClr val="tx1">
                    <a:lumMod val="95000"/>
                    <a:lumOff val="5000"/>
                  </a:schemeClr>
                </a:solidFill>
                <a:latin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99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18</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EC8C6D54-6BE8-412A-9111-C5AA8EFCE633}"/>
              </a:ext>
            </a:extLst>
          </p:cNvPr>
          <p:cNvSpPr>
            <a:spLocks noGrp="1"/>
          </p:cNvSpPr>
          <p:nvPr>
            <p:ph type="title"/>
          </p:nvPr>
        </p:nvSpPr>
        <p:spPr/>
        <p:txBody>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Future Research</a:t>
            </a:r>
          </a:p>
        </p:txBody>
      </p:sp>
      <p:sp>
        <p:nvSpPr>
          <p:cNvPr id="9" name="ตัวแทนเนื้อหา 2">
            <a:extLst>
              <a:ext uri="{FF2B5EF4-FFF2-40B4-BE49-F238E27FC236}">
                <a16:creationId xmlns:a16="http://schemas.microsoft.com/office/drawing/2014/main" id="{F6C8F985-6B74-4E55-8D71-3FAA1614BBCF}"/>
              </a:ext>
            </a:extLst>
          </p:cNvPr>
          <p:cNvSpPr>
            <a:spLocks noGrp="1"/>
          </p:cNvSpPr>
          <p:nvPr>
            <p:ph idx="1"/>
          </p:nvPr>
        </p:nvSpPr>
        <p:spPr>
          <a:xfrm>
            <a:off x="628650" y="1825625"/>
            <a:ext cx="7886700" cy="4114801"/>
          </a:xfrm>
        </p:spPr>
        <p:txBody>
          <a:bodyPr>
            <a:normAutofit/>
          </a:bodyPr>
          <a:lstStyle/>
          <a:p>
            <a:pPr marL="339725" indent="-339725">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Increase size of the data set.</a:t>
            </a:r>
          </a:p>
          <a:p>
            <a:pPr marL="339725" indent="-339725">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Develop a heuristic or meta-heuristic for better running time.</a:t>
            </a:r>
          </a:p>
          <a:p>
            <a:pPr marL="339725" indent="-339725">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Consider multiple trucks and drones.</a:t>
            </a:r>
          </a:p>
          <a:p>
            <a:pPr marL="339725" indent="-339725">
              <a:buClrTx/>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Multiple objectives such as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cost functions.</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ClrTx/>
              <a:buNone/>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8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Outline</a:t>
            </a:r>
          </a:p>
        </p:txBody>
      </p:sp>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7" name="ตัวแทนเนื้อหา 2">
            <a:extLst>
              <a:ext uri="{FF2B5EF4-FFF2-40B4-BE49-F238E27FC236}">
                <a16:creationId xmlns:a16="http://schemas.microsoft.com/office/drawing/2014/main" id="{F69C3EA5-54F8-41E3-9F4D-3CFD902EC6EC}"/>
              </a:ext>
            </a:extLst>
          </p:cNvPr>
          <p:cNvSpPr>
            <a:spLocks noGrp="1"/>
          </p:cNvSpPr>
          <p:nvPr>
            <p:ph idx="1"/>
          </p:nvPr>
        </p:nvSpPr>
        <p:spPr>
          <a:xfrm>
            <a:off x="331100" y="1517542"/>
            <a:ext cx="3609975" cy="4205963"/>
          </a:xfrm>
        </p:spPr>
        <p:txBody>
          <a:bodyPr>
            <a:normAutofit/>
          </a:bodyPr>
          <a:lstStyle/>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Introduction</a:t>
            </a:r>
          </a:p>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Assumptions</a:t>
            </a:r>
          </a:p>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Truck and Drone </a:t>
            </a:r>
          </a:p>
          <a:p>
            <a:pPr marL="0" indent="0">
              <a:buClrTx/>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Routes: Example </a:t>
            </a:r>
          </a:p>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Experiment</a:t>
            </a:r>
          </a:p>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Results</a:t>
            </a:r>
          </a:p>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Conclusions</a:t>
            </a:r>
          </a:p>
          <a:p>
            <a:pPr>
              <a:buClrTx/>
              <a:buFont typeface="Arial" panose="020B0604020202020204" pitchFamily="34" charset="0"/>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Future Research </a:t>
            </a:r>
          </a:p>
        </p:txBody>
      </p:sp>
      <p:sp>
        <p:nvSpPr>
          <p:cNvPr id="2" name="Slide Number Placeholder 1"/>
          <p:cNvSpPr>
            <a:spLocks noGrp="1"/>
          </p:cNvSpPr>
          <p:nvPr>
            <p:ph type="sldNum" sz="quarter" idx="12"/>
          </p:nvPr>
        </p:nvSpPr>
        <p:spPr/>
        <p:txBody>
          <a:bodyPr/>
          <a:lstStyle/>
          <a:p>
            <a:fld id="{713E0AB4-8AD8-4D5C-9FDD-EC368189AEB1}" type="slidenum">
              <a:rPr lang="en-US" smtClean="0"/>
              <a:t>2</a:t>
            </a:fld>
            <a:endParaRPr lang="en-US"/>
          </a:p>
        </p:txBody>
      </p:sp>
      <p:pic>
        <p:nvPicPr>
          <p:cNvPr id="11" name="Picture 10"/>
          <p:cNvPicPr>
            <a:picLocks noChangeAspect="1"/>
          </p:cNvPicPr>
          <p:nvPr/>
        </p:nvPicPr>
        <p:blipFill rotWithShape="1">
          <a:blip r:embed="rId3"/>
          <a:srcRect l="19687" t="32036" r="24480" b="14445"/>
          <a:stretch/>
        </p:blipFill>
        <p:spPr>
          <a:xfrm>
            <a:off x="4647764" y="385501"/>
            <a:ext cx="2838886" cy="1508826"/>
          </a:xfrm>
          <a:prstGeom prst="rect">
            <a:avLst/>
          </a:prstGeom>
        </p:spPr>
      </p:pic>
      <p:pic>
        <p:nvPicPr>
          <p:cNvPr id="10" name="Picture 9"/>
          <p:cNvPicPr>
            <a:picLocks noChangeAspect="1"/>
          </p:cNvPicPr>
          <p:nvPr/>
        </p:nvPicPr>
        <p:blipFill rotWithShape="1">
          <a:blip r:embed="rId4"/>
          <a:srcRect l="20625" t="12126" r="24271" b="15926"/>
          <a:stretch/>
        </p:blipFill>
        <p:spPr>
          <a:xfrm>
            <a:off x="3438898" y="2129678"/>
            <a:ext cx="2723778" cy="1490846"/>
          </a:xfrm>
          <a:prstGeom prst="rect">
            <a:avLst/>
          </a:prstGeom>
        </p:spPr>
      </p:pic>
      <p:pic>
        <p:nvPicPr>
          <p:cNvPr id="13" name="Picture 12"/>
          <p:cNvPicPr>
            <a:picLocks noChangeAspect="1"/>
          </p:cNvPicPr>
          <p:nvPr/>
        </p:nvPicPr>
        <p:blipFill rotWithShape="1">
          <a:blip r:embed="rId5"/>
          <a:srcRect l="17187" t="24259" r="15313" b="14444"/>
          <a:stretch/>
        </p:blipFill>
        <p:spPr>
          <a:xfrm>
            <a:off x="4800787" y="3810863"/>
            <a:ext cx="2811436" cy="1436089"/>
          </a:xfrm>
          <a:prstGeom prst="rect">
            <a:avLst/>
          </a:prstGeom>
        </p:spPr>
      </p:pic>
      <p:pic>
        <p:nvPicPr>
          <p:cNvPr id="14" name="Picture 13"/>
          <p:cNvPicPr>
            <a:picLocks noChangeAspect="1"/>
          </p:cNvPicPr>
          <p:nvPr/>
        </p:nvPicPr>
        <p:blipFill rotWithShape="1">
          <a:blip r:embed="rId6"/>
          <a:srcRect l="27396" t="24814" r="24271" b="24630"/>
          <a:stretch/>
        </p:blipFill>
        <p:spPr>
          <a:xfrm>
            <a:off x="6324600" y="2098019"/>
            <a:ext cx="2565007" cy="1509152"/>
          </a:xfrm>
          <a:prstGeom prst="rect">
            <a:avLst/>
          </a:prstGeom>
        </p:spPr>
      </p:pic>
      <p:sp>
        <p:nvSpPr>
          <p:cNvPr id="15" name="Rectangle 14"/>
          <p:cNvSpPr/>
          <p:nvPr/>
        </p:nvSpPr>
        <p:spPr>
          <a:xfrm>
            <a:off x="3941075" y="5523707"/>
            <a:ext cx="5105400" cy="369332"/>
          </a:xfrm>
          <a:prstGeom prst="rect">
            <a:avLst/>
          </a:prstGeom>
        </p:spPr>
        <p:txBody>
          <a:bodyPr wrap="square">
            <a:spAutoFit/>
          </a:bodyPr>
          <a:lstStyle/>
          <a:p>
            <a:r>
              <a:rPr lang="en-US" dirty="0"/>
              <a:t>https://www.youtube.com/watch?v=epqZ-IuhzKQ</a:t>
            </a:r>
          </a:p>
        </p:txBody>
      </p:sp>
    </p:spTree>
    <p:extLst>
      <p:ext uri="{BB962C8B-B14F-4D97-AF65-F5344CB8AC3E}">
        <p14:creationId xmlns:p14="http://schemas.microsoft.com/office/powerpoint/2010/main" val="248218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3</a:t>
            </a:fld>
            <a:endParaRPr lang="en-US"/>
          </a:p>
        </p:txBody>
      </p:sp>
      <p:sp>
        <p:nvSpPr>
          <p:cNvPr id="7" name="ชื่อเรื่อง 1">
            <a:extLst>
              <a:ext uri="{FF2B5EF4-FFF2-40B4-BE49-F238E27FC236}">
                <a16:creationId xmlns:a16="http://schemas.microsoft.com/office/drawing/2014/main" id="{1BD3B143-31D1-46FA-8C46-315884473066}"/>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Introduction</a:t>
            </a:r>
          </a:p>
        </p:txBody>
      </p:sp>
      <p:cxnSp>
        <p:nvCxnSpPr>
          <p:cNvPr id="8" name="Straight Connector 7"/>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9" name="ตัวแทนเนื้อหา 2">
            <a:extLst>
              <a:ext uri="{FF2B5EF4-FFF2-40B4-BE49-F238E27FC236}">
                <a16:creationId xmlns:a16="http://schemas.microsoft.com/office/drawing/2014/main" id="{AE76311C-A8AB-4DB5-95AE-396A5C868536}"/>
              </a:ext>
            </a:extLst>
          </p:cNvPr>
          <p:cNvSpPr>
            <a:spLocks noGrp="1"/>
          </p:cNvSpPr>
          <p:nvPr>
            <p:ph idx="1"/>
          </p:nvPr>
        </p:nvSpPr>
        <p:spPr>
          <a:xfrm>
            <a:off x="628650" y="1825625"/>
            <a:ext cx="7886700" cy="4114801"/>
          </a:xfrm>
        </p:spPr>
        <p:txBody>
          <a:bodyPr>
            <a:noAutofit/>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Benefits of pickup function</a:t>
            </a:r>
          </a:p>
          <a:p>
            <a:pPr marL="225425" indent="-225425">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Increase utilization of drones</a:t>
            </a:r>
          </a:p>
          <a:p>
            <a:pPr marL="225425" indent="-225425">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Reduce inconvenience of returning goods </a:t>
            </a:r>
          </a:p>
          <a:p>
            <a:pPr marL="225425" indent="-225425">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Potentially serve more customers in a given area </a:t>
            </a:r>
          </a:p>
          <a:p>
            <a:pPr marL="225425" indent="-225425">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According to Steve Dennis (2017), e-commerce has </a:t>
            </a:r>
            <a:r>
              <a:rPr lang="en-US" sz="2800">
                <a:solidFill>
                  <a:schemeClr val="tx1"/>
                </a:solidFill>
                <a:latin typeface="Times New Roman" panose="02020603050405020304" pitchFamily="18" charset="0"/>
                <a:cs typeface="Times New Roman" panose="02020603050405020304" pitchFamily="18" charset="0"/>
              </a:rPr>
              <a:t>a return rate </a:t>
            </a:r>
            <a:r>
              <a:rPr lang="en-US" sz="2800" dirty="0">
                <a:solidFill>
                  <a:schemeClr val="tx1"/>
                </a:solidFill>
                <a:latin typeface="Times New Roman" panose="02020603050405020304" pitchFamily="18" charset="0"/>
                <a:cs typeface="Times New Roman" panose="02020603050405020304" pitchFamily="18" charset="0"/>
              </a:rPr>
              <a:t>between 25 - 40 percent </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26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4</a:t>
            </a:fld>
            <a:endParaRPr lang="en-US"/>
          </a:p>
        </p:txBody>
      </p:sp>
      <p:sp>
        <p:nvSpPr>
          <p:cNvPr id="7" name="ชื่อเรื่อง 1">
            <a:extLst>
              <a:ext uri="{FF2B5EF4-FFF2-40B4-BE49-F238E27FC236}">
                <a16:creationId xmlns:a16="http://schemas.microsoft.com/office/drawing/2014/main" id="{1BD3B143-31D1-46FA-8C46-315884473066}"/>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Introduction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Con’t</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8" name="ตัวแทนเนื้อหา 2">
            <a:extLst>
              <a:ext uri="{FF2B5EF4-FFF2-40B4-BE49-F238E27FC236}">
                <a16:creationId xmlns:a16="http://schemas.microsoft.com/office/drawing/2014/main" id="{AE76311C-A8AB-4DB5-95AE-396A5C868536}"/>
              </a:ext>
            </a:extLst>
          </p:cNvPr>
          <p:cNvSpPr>
            <a:spLocks noGrp="1"/>
          </p:cNvSpPr>
          <p:nvPr>
            <p:ph idx="1"/>
          </p:nvPr>
        </p:nvSpPr>
        <p:spPr>
          <a:xfrm>
            <a:off x="628650" y="1652706"/>
            <a:ext cx="7886700" cy="4114801"/>
          </a:xfrm>
        </p:spPr>
        <p:txBody>
          <a:bodyPr>
            <a:noAutofit/>
          </a:bodyPr>
          <a:lstStyle/>
          <a:p>
            <a:pPr marL="287338" indent="-287338">
              <a:buClrTx/>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This MILP formulation is based on The Flying Drone Sidekick Traveling Salesman Problem from Murray and Chu (2015)</a:t>
            </a:r>
          </a:p>
          <a:p>
            <a:pPr marL="287338" indent="-287338">
              <a:buClrTx/>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7338" indent="-287338">
              <a:buClrTx/>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287338" indent="-287338">
              <a:buClrTx/>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7338" indent="-287338">
              <a:buClrTx/>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287338" indent="-287338">
              <a:buClrTx/>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7338" indent="-287338">
              <a:buClrTx/>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Adds constraints to allow a drone to collect parcels from the same or another customer after </a:t>
            </a:r>
            <a:r>
              <a:rPr lang="en-US" sz="2400" dirty="0">
                <a:latin typeface="Times New Roman" panose="02020603050405020304" pitchFamily="18" charset="0"/>
                <a:cs typeface="Times New Roman" panose="02020603050405020304" pitchFamily="18" charset="0"/>
              </a:rPr>
              <a:t>delivering</a:t>
            </a:r>
            <a:r>
              <a:rPr lang="en-US" sz="2400" dirty="0">
                <a:solidFill>
                  <a:schemeClr val="tx1"/>
                </a:solidFill>
                <a:latin typeface="Times New Roman" panose="02020603050405020304" pitchFamily="18" charset="0"/>
                <a:cs typeface="Times New Roman" panose="02020603050405020304" pitchFamily="18" charset="0"/>
              </a:rPr>
              <a:t> parcels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4"/>
          <a:srcRect l="33854" t="29260" r="32500" b="34075"/>
          <a:stretch/>
        </p:blipFill>
        <p:spPr>
          <a:xfrm>
            <a:off x="2771775" y="2695574"/>
            <a:ext cx="3943350" cy="2162175"/>
          </a:xfrm>
          <a:prstGeom prst="rect">
            <a:avLst/>
          </a:prstGeom>
        </p:spPr>
      </p:pic>
    </p:spTree>
    <p:extLst>
      <p:ext uri="{BB962C8B-B14F-4D97-AF65-F5344CB8AC3E}">
        <p14:creationId xmlns:p14="http://schemas.microsoft.com/office/powerpoint/2010/main" val="289120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5</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2EC7E160-334B-4B99-B13B-B0C4D2FED29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Drone function </a:t>
            </a:r>
          </a:p>
        </p:txBody>
      </p:sp>
      <p:sp>
        <p:nvSpPr>
          <p:cNvPr id="9" name="ตัวแทนเนื้อหา 2">
            <a:extLst>
              <a:ext uri="{FF2B5EF4-FFF2-40B4-BE49-F238E27FC236}">
                <a16:creationId xmlns:a16="http://schemas.microsoft.com/office/drawing/2014/main" id="{C8B484AB-EF19-48AF-8C32-BFE55AC92F5C}"/>
              </a:ext>
            </a:extLst>
          </p:cNvPr>
          <p:cNvSpPr>
            <a:spLocks noGrp="1"/>
          </p:cNvSpPr>
          <p:nvPr>
            <p:ph idx="1"/>
          </p:nvPr>
        </p:nvSpPr>
        <p:spPr>
          <a:xfrm>
            <a:off x="628650" y="1825625"/>
            <a:ext cx="7886700" cy="4114801"/>
          </a:xfrm>
        </p:spPr>
        <p:txBody>
          <a:bodyPr/>
          <a:lstStyle/>
          <a:p>
            <a:pPr marL="0" indent="0">
              <a:buNone/>
            </a:pPr>
            <a:r>
              <a:rPr lang="en-US" sz="3200" dirty="0">
                <a:solidFill>
                  <a:schemeClr val="tx1"/>
                </a:solidFill>
                <a:latin typeface="Times New Roman" panose="02020603050405020304" pitchFamily="18" charset="0"/>
                <a:cs typeface="Times New Roman" panose="02020603050405020304" pitchFamily="18" charset="0"/>
              </a:rPr>
              <a:t>The drone operation for each trip can be either</a:t>
            </a:r>
          </a:p>
          <a:p>
            <a:pPr marL="578358" lvl="1" indent="-285750">
              <a:spcAft>
                <a:spcPts val="600"/>
              </a:spcAft>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Delivery only</a:t>
            </a:r>
          </a:p>
          <a:p>
            <a:pPr marL="578358" lvl="1" indent="-285750">
              <a:spcAft>
                <a:spcPts val="600"/>
              </a:spcAft>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Pickup only</a:t>
            </a:r>
          </a:p>
          <a:p>
            <a:pPr marL="578358" lvl="1" indent="-285750">
              <a:spcAft>
                <a:spcPts val="600"/>
              </a:spcAft>
              <a:buClrTx/>
              <a:buFont typeface="Wingdings" panose="05000000000000000000" pitchFamily="2" charset="2"/>
              <a:buChar char="§"/>
            </a:pPr>
            <a:r>
              <a:rPr lang="en-US" sz="2800" dirty="0">
                <a:solidFill>
                  <a:schemeClr val="tx1"/>
                </a:solidFill>
                <a:latin typeface="Times New Roman" panose="02020603050405020304" pitchFamily="18" charset="0"/>
                <a:cs typeface="Times New Roman" panose="02020603050405020304" pitchFamily="18" charset="0"/>
              </a:rPr>
              <a:t>Delivery and Pickup </a:t>
            </a:r>
          </a:p>
          <a:p>
            <a:pPr marL="635508" lvl="1" indent="-342900">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6</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BC61C869-AAE1-4B69-825A-46B45D968051}"/>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Assumptions</a:t>
            </a:r>
          </a:p>
        </p:txBody>
      </p:sp>
      <p:sp>
        <p:nvSpPr>
          <p:cNvPr id="9" name="ตัวแทนเนื้อหา 2">
            <a:extLst>
              <a:ext uri="{FF2B5EF4-FFF2-40B4-BE49-F238E27FC236}">
                <a16:creationId xmlns:a16="http://schemas.microsoft.com/office/drawing/2014/main" id="{6D15E676-765A-4C9D-A4B8-1ED5BC32C0D5}"/>
              </a:ext>
            </a:extLst>
          </p:cNvPr>
          <p:cNvSpPr>
            <a:spLocks noGrp="1"/>
          </p:cNvSpPr>
          <p:nvPr>
            <p:ph idx="1"/>
          </p:nvPr>
        </p:nvSpPr>
        <p:spPr>
          <a:xfrm>
            <a:off x="628650" y="1825625"/>
            <a:ext cx="7886700" cy="3994150"/>
          </a:xfrm>
        </p:spPr>
        <p:txBody>
          <a:bodyPr>
            <a:noAutofit/>
          </a:bodyPr>
          <a:lstStyle/>
          <a:p>
            <a:pPr marL="342884" indent="-342884">
              <a:buClrTx/>
              <a:buFont typeface="+mj-lt"/>
              <a:buAutoNum type="arabicPeriod"/>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One truck and one drone.</a:t>
            </a:r>
          </a:p>
          <a:p>
            <a:pPr marL="342884" indent="-342884">
              <a:buClrTx/>
              <a:buFont typeface="+mj-lt"/>
              <a:buAutoNum type="arabicPeriod"/>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Both truck and drone have constant speeds.</a:t>
            </a:r>
          </a:p>
          <a:p>
            <a:pPr marL="342884" indent="-342884">
              <a:buClrTx/>
              <a:buFont typeface="+mj-lt"/>
              <a:buAutoNum type="arabicPeriod"/>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can carry only one parcel at a time.</a:t>
            </a:r>
          </a:p>
          <a:p>
            <a:pPr marL="342884" indent="-342884">
              <a:buClrTx/>
              <a:buFont typeface="+mj-lt"/>
              <a:buAutoNum type="arabicPeriod"/>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cannot service all customers.</a:t>
            </a:r>
          </a:p>
          <a:p>
            <a:pPr marL="342884" indent="-342884">
              <a:buClrTx/>
              <a:buFont typeface="+mj-lt"/>
              <a:buAutoNum type="arabicPeriod"/>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All customers must be served by either the drone or the truck.</a:t>
            </a:r>
          </a:p>
          <a:p>
            <a:pPr marL="342884" indent="-342884">
              <a:buClrTx/>
              <a:buFont typeface="+mj-lt"/>
              <a:buAutoNum type="arabicPeriod"/>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07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7</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BC61C869-AAE1-4B69-825A-46B45D968051}"/>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Assumptions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Con’t</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9" name="ตัวแทนเนื้อหา 2">
            <a:extLst>
              <a:ext uri="{FF2B5EF4-FFF2-40B4-BE49-F238E27FC236}">
                <a16:creationId xmlns:a16="http://schemas.microsoft.com/office/drawing/2014/main" id="{6D15E676-765A-4C9D-A4B8-1ED5BC32C0D5}"/>
              </a:ext>
            </a:extLst>
          </p:cNvPr>
          <p:cNvSpPr>
            <a:spLocks noGrp="1"/>
          </p:cNvSpPr>
          <p:nvPr>
            <p:ph idx="1"/>
          </p:nvPr>
        </p:nvSpPr>
        <p:spPr>
          <a:xfrm>
            <a:off x="628650" y="1825625"/>
            <a:ext cx="7886700" cy="4114801"/>
          </a:xfrm>
        </p:spPr>
        <p:txBody>
          <a:bodyPr>
            <a:noAutofit/>
          </a:bodyPr>
          <a:lstStyle/>
          <a:p>
            <a:pPr marL="514350" indent="-514350">
              <a:buClrTx/>
              <a:buFont typeface="+mj-lt"/>
              <a:buAutoNum type="arabicPeriod" startAt="6"/>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can depart from the truck at any customer location or the depot.</a:t>
            </a:r>
          </a:p>
          <a:p>
            <a:pPr marL="514350" indent="-514350">
              <a:buClrTx/>
              <a:buFont typeface="+mj-lt"/>
              <a:buAutoNum type="arabicPeriod" startAt="6"/>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can rendezvous with the truck at any customer location or at the depot.</a:t>
            </a:r>
          </a:p>
          <a:p>
            <a:pPr marL="514350" indent="-514350">
              <a:buClrTx/>
              <a:buFont typeface="+mj-lt"/>
              <a:buAutoNum type="arabicPeriod" startAt="6"/>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If the drone arrives at the rendezvous point before the truck, it must hover until the truck comes.</a:t>
            </a:r>
          </a:p>
          <a:p>
            <a:pPr marL="514350" indent="-514350">
              <a:buClrTx/>
              <a:buFont typeface="+mj-lt"/>
              <a:buAutoNum type="arabicPeriod" startAt="6"/>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87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8</a:t>
            </a:fld>
            <a:endParaRPr lang="en-US"/>
          </a:p>
        </p:txBody>
      </p:sp>
      <p:cxnSp>
        <p:nvCxnSpPr>
          <p:cNvPr id="7" name="Straight Connector 6"/>
          <p:cNvCxnSpPr/>
          <p:nvPr/>
        </p:nvCxnSpPr>
        <p:spPr>
          <a:xfrm>
            <a:off x="628650" y="1581150"/>
            <a:ext cx="7886700" cy="9525"/>
          </a:xfrm>
          <a:prstGeom prst="line">
            <a:avLst/>
          </a:prstGeom>
          <a:ln>
            <a:solidFill>
              <a:srgbClr val="14204C"/>
            </a:solidFill>
          </a:ln>
        </p:spPr>
        <p:style>
          <a:lnRef idx="1">
            <a:schemeClr val="accent1"/>
          </a:lnRef>
          <a:fillRef idx="0">
            <a:schemeClr val="accent1"/>
          </a:fillRef>
          <a:effectRef idx="0">
            <a:schemeClr val="accent1"/>
          </a:effectRef>
          <a:fontRef idx="minor">
            <a:schemeClr val="tx1"/>
          </a:fontRef>
        </p:style>
      </p:cxnSp>
      <p:sp>
        <p:nvSpPr>
          <p:cNvPr id="8" name="ชื่อเรื่อง 1">
            <a:extLst>
              <a:ext uri="{FF2B5EF4-FFF2-40B4-BE49-F238E27FC236}">
                <a16:creationId xmlns:a16="http://schemas.microsoft.com/office/drawing/2014/main" id="{5E4F10AC-7E65-40D4-A453-B834ABAF73B8}"/>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Assumptions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Con’t</a:t>
            </a:r>
            <a:r>
              <a:rPr lang="en-US" sz="2800" b="1"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9" name="ตัวแทนเนื้อหา 2">
            <a:extLst>
              <a:ext uri="{FF2B5EF4-FFF2-40B4-BE49-F238E27FC236}">
                <a16:creationId xmlns:a16="http://schemas.microsoft.com/office/drawing/2014/main" id="{6760983B-B3FD-4053-A5E5-87613819F544}"/>
              </a:ext>
            </a:extLst>
          </p:cNvPr>
          <p:cNvSpPr>
            <a:spLocks noGrp="1"/>
          </p:cNvSpPr>
          <p:nvPr>
            <p:ph idx="1"/>
          </p:nvPr>
        </p:nvSpPr>
        <p:spPr/>
        <p:txBody>
          <a:bodyPr>
            <a:noAutofit/>
          </a:bodyPr>
          <a:lstStyle/>
          <a:p>
            <a:pPr marL="514350" indent="-514350">
              <a:buClrTx/>
              <a:buFont typeface="+mj-lt"/>
              <a:buAutoNum type="arabicPeriod" startAt="9"/>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uses the same amount of energy traveling or hovering.</a:t>
            </a:r>
          </a:p>
          <a:p>
            <a:pPr marL="514350" indent="-514350">
              <a:buClrTx/>
              <a:buFont typeface="+mj-lt"/>
              <a:buAutoNum type="arabicPeriod" startAt="9"/>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must leave customer locations immediately after picking up or delivering a parcel.</a:t>
            </a:r>
          </a:p>
          <a:p>
            <a:pPr marL="514350" indent="-514350">
              <a:buClrTx/>
              <a:buFont typeface="+mj-lt"/>
              <a:buAutoNum type="arabicPeriod" startAt="9"/>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drone has to leave before the truck leaves at any customer location but not at the depot.</a:t>
            </a:r>
          </a:p>
          <a:p>
            <a:pPr marL="0" indent="0">
              <a:buNone/>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34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76950"/>
            <a:ext cx="9144000" cy="781050"/>
          </a:xfrm>
          <a:prstGeom prst="rect">
            <a:avLst/>
          </a:prstGeom>
          <a:solidFill>
            <a:srgbClr val="14204C"/>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26" name="Picture 2" descr="Image result for aubur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377" y="6122312"/>
            <a:ext cx="1227246" cy="690326"/>
          </a:xfrm>
          <a:prstGeom prst="rect">
            <a:avLst/>
          </a:prstGeom>
          <a:solidFill>
            <a:srgbClr val="090D57"/>
          </a:solidFill>
        </p:spPr>
      </p:pic>
      <p:sp>
        <p:nvSpPr>
          <p:cNvPr id="2" name="Slide Number Placeholder 1"/>
          <p:cNvSpPr>
            <a:spLocks noGrp="1"/>
          </p:cNvSpPr>
          <p:nvPr>
            <p:ph type="sldNum" sz="quarter" idx="12"/>
          </p:nvPr>
        </p:nvSpPr>
        <p:spPr/>
        <p:txBody>
          <a:bodyPr/>
          <a:lstStyle/>
          <a:p>
            <a:fld id="{713E0AB4-8AD8-4D5C-9FDD-EC368189AEB1}" type="slidenum">
              <a:rPr lang="en-US" smtClean="0"/>
              <a:t>9</a:t>
            </a:fld>
            <a:endParaRPr lang="en-US"/>
          </a:p>
        </p:txBody>
      </p:sp>
      <p:sp>
        <p:nvSpPr>
          <p:cNvPr id="8" name="ชื่อเรื่อง 1">
            <a:extLst>
              <a:ext uri="{FF2B5EF4-FFF2-40B4-BE49-F238E27FC236}">
                <a16:creationId xmlns:a16="http://schemas.microsoft.com/office/drawing/2014/main" id="{F0D20AA3-C84A-4011-B358-35445D97C614}"/>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Truck and Drone Routes </a:t>
            </a:r>
          </a:p>
        </p:txBody>
      </p:sp>
      <p:pic>
        <p:nvPicPr>
          <p:cNvPr id="12" name="รูปภาพ 11">
            <a:extLst>
              <a:ext uri="{FF2B5EF4-FFF2-40B4-BE49-F238E27FC236}">
                <a16:creationId xmlns:a16="http://schemas.microsoft.com/office/drawing/2014/main" id="{7C4ACD0D-9DA4-4EE5-9F78-052DBADDF09D}"/>
              </a:ext>
            </a:extLst>
          </p:cNvPr>
          <p:cNvPicPr>
            <a:picLocks noChangeAspect="1"/>
          </p:cNvPicPr>
          <p:nvPr/>
        </p:nvPicPr>
        <p:blipFill>
          <a:blip r:embed="rId4"/>
          <a:stretch>
            <a:fillRect/>
          </a:stretch>
        </p:blipFill>
        <p:spPr>
          <a:xfrm>
            <a:off x="4572000" y="1645561"/>
            <a:ext cx="3343935" cy="4321851"/>
          </a:xfrm>
          <a:prstGeom prst="rect">
            <a:avLst/>
          </a:prstGeom>
        </p:spPr>
      </p:pic>
      <p:pic>
        <p:nvPicPr>
          <p:cNvPr id="15" name="ตัวแทนเนื้อหา 14">
            <a:extLst>
              <a:ext uri="{FF2B5EF4-FFF2-40B4-BE49-F238E27FC236}">
                <a16:creationId xmlns:a16="http://schemas.microsoft.com/office/drawing/2014/main" id="{D22EAFA7-190A-4FE2-BBD8-625BE9BFD788}"/>
              </a:ext>
            </a:extLst>
          </p:cNvPr>
          <p:cNvPicPr>
            <a:picLocks noGrp="1" noChangeAspect="1"/>
          </p:cNvPicPr>
          <p:nvPr>
            <p:ph idx="1"/>
          </p:nvPr>
        </p:nvPicPr>
        <p:blipFill>
          <a:blip r:embed="rId5"/>
          <a:stretch>
            <a:fillRect/>
          </a:stretch>
        </p:blipFill>
        <p:spPr>
          <a:xfrm>
            <a:off x="744972" y="1616074"/>
            <a:ext cx="3298872" cy="4351338"/>
          </a:xfrm>
          <a:prstGeom prst="rect">
            <a:avLst/>
          </a:prstGeom>
        </p:spPr>
      </p:pic>
    </p:spTree>
    <p:extLst>
      <p:ext uri="{BB962C8B-B14F-4D97-AF65-F5344CB8AC3E}">
        <p14:creationId xmlns:p14="http://schemas.microsoft.com/office/powerpoint/2010/main" val="585527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811</Words>
  <Application>Microsoft Office PowerPoint</Application>
  <PresentationFormat>On-screen Show (4:3)</PresentationFormat>
  <Paragraphs>138</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The Flying Sidekick Travelling Salesman Problem with Integrated Pickup and Delivery (FSTSP-PD)</vt:lpstr>
      <vt:lpstr>Outline</vt:lpstr>
      <vt:lpstr>Introduction</vt:lpstr>
      <vt:lpstr>Introduction (Con’t)</vt:lpstr>
      <vt:lpstr>Drone function </vt:lpstr>
      <vt:lpstr>Assumptions</vt:lpstr>
      <vt:lpstr>Assumptions (Con’t)</vt:lpstr>
      <vt:lpstr>Assumptions (Con’t)</vt:lpstr>
      <vt:lpstr>Truck and Drone Routes </vt:lpstr>
      <vt:lpstr>Truck and Drone Routes (Cont.) </vt:lpstr>
      <vt:lpstr>Experiment</vt:lpstr>
      <vt:lpstr>Experiment (Con’t)</vt:lpstr>
      <vt:lpstr>Experimental Results: Number of pickup customers </vt:lpstr>
      <vt:lpstr>Experimental Results: Drone Endurance </vt:lpstr>
      <vt:lpstr>Experimental Results</vt:lpstr>
      <vt:lpstr>Experimental Results: Drone Speed</vt:lpstr>
      <vt:lpstr>Conclusions</vt:lpstr>
      <vt:lpstr>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nzy0009@tigermail.auburn.edu</dc:creator>
  <cp:lastModifiedBy>Nawin Yanpirat</cp:lastModifiedBy>
  <cp:revision>29</cp:revision>
  <dcterms:created xsi:type="dcterms:W3CDTF">2018-10-28T00:03:39Z</dcterms:created>
  <dcterms:modified xsi:type="dcterms:W3CDTF">2020-01-09T09:47:34Z</dcterms:modified>
</cp:coreProperties>
</file>